
<file path=[Content_Types].xml><?xml version="1.0" encoding="utf-8"?>
<Types xmlns="http://schemas.openxmlformats.org/package/2006/content-types">
  <Default Extension="png" ContentType="image/png"/>
  <Default Extension="mp3" ContentType="audio/mpeg"/>
  <Default Extension="jfif" ContentType="image/jpeg"/>
  <Default Extension="jpeg" ContentType="image/jpeg"/>
  <Default Extension="webp" ContentType="image/png"/>
  <Default Extension="rels" ContentType="application/vnd.openxmlformats-package.relationships+xml"/>
  <Default Extension="xml" ContentType="application/xml"/>
  <Default Extension="wav" ContentType="audio/x-wa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81" r:id="rId4"/>
    <p:sldId id="260" r:id="rId5"/>
    <p:sldId id="283" r:id="rId6"/>
    <p:sldId id="282" r:id="rId7"/>
    <p:sldId id="261" r:id="rId8"/>
    <p:sldId id="262" r:id="rId9"/>
    <p:sldId id="263" r:id="rId10"/>
    <p:sldId id="264" r:id="rId11"/>
    <p:sldId id="265" r:id="rId12"/>
    <p:sldId id="266" r:id="rId13"/>
    <p:sldId id="28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media1.mp3"/><Relationship Id="rId7" Type="http://schemas.openxmlformats.org/officeDocument/2006/relationships/image" Target="../media/image8.pn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7.jpg"/><Relationship Id="rId5" Type="http://schemas.openxmlformats.org/officeDocument/2006/relationships/audio" Target="../media/audio1.wav"/><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jf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480" y="466245"/>
            <a:ext cx="11197883" cy="5934556"/>
          </a:xfrm>
          <a:prstGeom prst="rect">
            <a:avLst/>
          </a:prstGeom>
        </p:spPr>
      </p:pic>
      <p:pic>
        <p:nvPicPr>
          <p:cNvPr id="5" name="0544. Good Evening - AShamaluevMusic">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pic>
        <p:nvPicPr>
          <p:cNvPr id="2" name="0544. Good Evening - AShamaluevMusic">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839200" y="6096001"/>
            <a:ext cx="609600" cy="609600"/>
          </a:xfrm>
          <a:prstGeom prst="rect">
            <a:avLst/>
          </a:prstGeom>
        </p:spPr>
      </p:pic>
    </p:spTree>
    <p:custDataLst>
      <p:tags r:id="rId1"/>
    </p:custDataLst>
    <p:extLst>
      <p:ext uri="{BB962C8B-B14F-4D97-AF65-F5344CB8AC3E}">
        <p14:creationId xmlns:p14="http://schemas.microsoft.com/office/powerpoint/2010/main" val="2952024793"/>
      </p:ext>
    </p:extLst>
  </p:cSld>
  <p:clrMapOvr>
    <a:masterClrMapping/>
  </p:clrMapOvr>
  <mc:AlternateContent xmlns:mc="http://schemas.openxmlformats.org/markup-compatibility/2006" xmlns:p14="http://schemas.microsoft.com/office/powerpoint/2010/main">
    <mc:Choice Requires="p14">
      <p:transition p14:dur="10" advClick="0">
        <p:sndAc>
          <p:stSnd>
            <p:snd r:embed="rId5" name="applause.wav"/>
          </p:stSnd>
        </p:sndAc>
      </p:transition>
    </mc:Choice>
    <mc:Fallback xmlns="">
      <p:transition advClick="0">
        <p:sndAc>
          <p:stSnd>
            <p:snd r:embed="rId8"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remove" display="0">
                  <p:stCondLst>
                    <p:cond delay="indefinite"/>
                  </p:stCondLst>
                  <p:endCondLst>
                    <p:cond evt="onStopAudio" delay="0">
                      <p:tgtEl>
                        <p:sldTgt/>
                      </p:tgtEl>
                    </p:cond>
                  </p:endCondLst>
                </p:cTn>
                <p:tgtEl>
                  <p:spTgt spid="5"/>
                </p:tgtEl>
              </p:cMediaNode>
            </p:audio>
            <p:audio>
              <p:cMediaNode vol="80000">
                <p:cTn id="9"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772" y="916818"/>
            <a:ext cx="9601196" cy="1303867"/>
          </a:xfrm>
        </p:spPr>
        <p:txBody>
          <a:bodyPr>
            <a:normAutofit/>
          </a:bodyPr>
          <a:lstStyle/>
          <a:p>
            <a:r>
              <a:rPr lang="en-GB" dirty="0"/>
              <a:t>1.  </a:t>
            </a:r>
            <a:r>
              <a:rPr lang="en-GB" sz="2700" dirty="0"/>
              <a:t>List the top 3 and bottom 3 makers for the fiscal years 2023 and 2024 in terms of the number of 2-wheelers sold</a:t>
            </a:r>
            <a:endParaRPr lang="en-IN" sz="2700" dirty="0"/>
          </a:p>
        </p:txBody>
      </p:sp>
      <p:pic>
        <p:nvPicPr>
          <p:cNvPr id="4" name="Content Placeholder 3"/>
          <p:cNvPicPr>
            <a:picLocks noGrp="1" noChangeAspect="1"/>
          </p:cNvPicPr>
          <p:nvPr>
            <p:ph idx="1"/>
          </p:nvPr>
        </p:nvPicPr>
        <p:blipFill>
          <a:blip r:embed="rId2"/>
          <a:stretch>
            <a:fillRect/>
          </a:stretch>
        </p:blipFill>
        <p:spPr>
          <a:xfrm>
            <a:off x="2505075" y="2795451"/>
            <a:ext cx="7540262" cy="2436895"/>
          </a:xfrm>
          <a:prstGeom prst="rect">
            <a:avLst/>
          </a:prstGeom>
        </p:spPr>
      </p:pic>
    </p:spTree>
    <p:extLst>
      <p:ext uri="{BB962C8B-B14F-4D97-AF65-F5344CB8AC3E}">
        <p14:creationId xmlns:p14="http://schemas.microsoft.com/office/powerpoint/2010/main" val="25895044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2.Identify </a:t>
            </a:r>
            <a:r>
              <a:rPr lang="en-GB" sz="2800" dirty="0"/>
              <a:t>the top 5 states with the highest </a:t>
            </a:r>
            <a:r>
              <a:rPr lang="en-GB" sz="2800" dirty="0">
                <a:hlinkClick r:id="rId2" action="ppaction://hlinksldjump"/>
              </a:rPr>
              <a:t>penetration</a:t>
            </a:r>
            <a:r>
              <a:rPr lang="en-GB" sz="2800" dirty="0"/>
              <a:t> rate in 2-wheeler and 4-wheeler EV sales in FY 2024</a:t>
            </a:r>
            <a:endParaRPr lang="en-IN" sz="2800" dirty="0"/>
          </a:p>
        </p:txBody>
      </p:sp>
      <p:pic>
        <p:nvPicPr>
          <p:cNvPr id="4" name="Content Placeholder 3"/>
          <p:cNvPicPr>
            <a:picLocks noGrp="1" noChangeAspect="1"/>
          </p:cNvPicPr>
          <p:nvPr>
            <p:ph idx="1"/>
          </p:nvPr>
        </p:nvPicPr>
        <p:blipFill>
          <a:blip r:embed="rId3"/>
          <a:stretch>
            <a:fillRect/>
          </a:stretch>
        </p:blipFill>
        <p:spPr>
          <a:xfrm>
            <a:off x="713511" y="2913017"/>
            <a:ext cx="8568602" cy="2074908"/>
          </a:xfrm>
          <a:prstGeom prst="rect">
            <a:avLst/>
          </a:prstGeom>
        </p:spPr>
      </p:pic>
    </p:spTree>
    <p:extLst>
      <p:ext uri="{BB962C8B-B14F-4D97-AF65-F5344CB8AC3E}">
        <p14:creationId xmlns:p14="http://schemas.microsoft.com/office/powerpoint/2010/main" val="32750288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 </a:t>
            </a:r>
            <a:r>
              <a:rPr lang="en-GB" sz="2800" dirty="0" smtClean="0"/>
              <a:t>3.List </a:t>
            </a:r>
            <a:r>
              <a:rPr lang="en-GB" sz="2800" dirty="0"/>
              <a:t>the states with negative penetration (decline) in EV sales from 2022 to 2024?</a:t>
            </a:r>
            <a:endParaRPr lang="en-IN" sz="2800" dirty="0"/>
          </a:p>
        </p:txBody>
      </p:sp>
      <p:pic>
        <p:nvPicPr>
          <p:cNvPr id="4" name="Content Placeholder 3"/>
          <p:cNvPicPr>
            <a:picLocks noGrp="1" noChangeAspect="1"/>
          </p:cNvPicPr>
          <p:nvPr>
            <p:ph idx="1"/>
          </p:nvPr>
        </p:nvPicPr>
        <p:blipFill>
          <a:blip r:embed="rId2"/>
          <a:stretch>
            <a:fillRect/>
          </a:stretch>
        </p:blipFill>
        <p:spPr>
          <a:xfrm>
            <a:off x="1763486" y="3004457"/>
            <a:ext cx="7485017" cy="2181381"/>
          </a:xfrm>
          <a:prstGeom prst="rect">
            <a:avLst/>
          </a:prstGeom>
        </p:spPr>
      </p:pic>
    </p:spTree>
    <p:extLst>
      <p:ext uri="{BB962C8B-B14F-4D97-AF65-F5344CB8AC3E}">
        <p14:creationId xmlns:p14="http://schemas.microsoft.com/office/powerpoint/2010/main" val="37346939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700" y="1088116"/>
            <a:ext cx="5918200" cy="4507821"/>
          </a:xfrm>
        </p:spPr>
      </p:pic>
    </p:spTree>
    <p:extLst>
      <p:ext uri="{BB962C8B-B14F-4D97-AF65-F5344CB8AC3E}">
        <p14:creationId xmlns:p14="http://schemas.microsoft.com/office/powerpoint/2010/main" val="34163802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4.What </a:t>
            </a:r>
            <a:r>
              <a:rPr lang="en-GB" sz="2800" dirty="0"/>
              <a:t>are the quarterly trends based on sales volume for the top 5 EV makers (4-wheelers) from 2022 to 2024?</a:t>
            </a:r>
            <a:endParaRPr lang="en-IN" sz="2800" dirty="0"/>
          </a:p>
        </p:txBody>
      </p:sp>
      <p:pic>
        <p:nvPicPr>
          <p:cNvPr id="4" name="Content Placeholder 3"/>
          <p:cNvPicPr>
            <a:picLocks noGrp="1" noChangeAspect="1"/>
          </p:cNvPicPr>
          <p:nvPr>
            <p:ph idx="1"/>
          </p:nvPr>
        </p:nvPicPr>
        <p:blipFill>
          <a:blip r:embed="rId2"/>
          <a:stretch>
            <a:fillRect/>
          </a:stretch>
        </p:blipFill>
        <p:spPr>
          <a:xfrm>
            <a:off x="1841862" y="2435605"/>
            <a:ext cx="7349763" cy="3414333"/>
          </a:xfrm>
          <a:prstGeom prst="rect">
            <a:avLst/>
          </a:prstGeom>
        </p:spPr>
      </p:pic>
    </p:spTree>
    <p:extLst>
      <p:ext uri="{BB962C8B-B14F-4D97-AF65-F5344CB8AC3E}">
        <p14:creationId xmlns:p14="http://schemas.microsoft.com/office/powerpoint/2010/main" val="36204459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5.How </a:t>
            </a:r>
            <a:r>
              <a:rPr lang="en-GB" sz="2800" dirty="0"/>
              <a:t>do the EV sales and penetration rates in Delhi compare to Karnataka for 2024?</a:t>
            </a:r>
            <a:endParaRPr lang="en-IN" sz="2800" dirty="0"/>
          </a:p>
        </p:txBody>
      </p:sp>
      <p:pic>
        <p:nvPicPr>
          <p:cNvPr id="4" name="Content Placeholder 3"/>
          <p:cNvPicPr>
            <a:picLocks noGrp="1" noChangeAspect="1"/>
          </p:cNvPicPr>
          <p:nvPr>
            <p:ph idx="1"/>
          </p:nvPr>
        </p:nvPicPr>
        <p:blipFill>
          <a:blip r:embed="rId2"/>
          <a:stretch>
            <a:fillRect/>
          </a:stretch>
        </p:blipFill>
        <p:spPr>
          <a:xfrm>
            <a:off x="1951297" y="3043646"/>
            <a:ext cx="6854566" cy="1939517"/>
          </a:xfrm>
          <a:prstGeom prst="rect">
            <a:avLst/>
          </a:prstGeom>
        </p:spPr>
      </p:pic>
    </p:spTree>
    <p:extLst>
      <p:ext uri="{BB962C8B-B14F-4D97-AF65-F5344CB8AC3E}">
        <p14:creationId xmlns:p14="http://schemas.microsoft.com/office/powerpoint/2010/main" val="21758628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100" dirty="0"/>
              <a:t>6.  List down the compounded annual growth rate (CAGR) in 4-wheeler units for the top 5 makers from 2022 to 2024</a:t>
            </a:r>
            <a:r>
              <a:rPr lang="en-GB" dirty="0"/>
              <a:t>.</a:t>
            </a:r>
            <a:endParaRPr lang="en-IN" dirty="0"/>
          </a:p>
        </p:txBody>
      </p:sp>
      <p:pic>
        <p:nvPicPr>
          <p:cNvPr id="4" name="Content Placeholder 3"/>
          <p:cNvPicPr>
            <a:picLocks noGrp="1" noChangeAspect="1"/>
          </p:cNvPicPr>
          <p:nvPr>
            <p:ph idx="1"/>
          </p:nvPr>
        </p:nvPicPr>
        <p:blipFill>
          <a:blip r:embed="rId2"/>
          <a:stretch>
            <a:fillRect/>
          </a:stretch>
        </p:blipFill>
        <p:spPr>
          <a:xfrm>
            <a:off x="1998618" y="2921000"/>
            <a:ext cx="6626270" cy="2590800"/>
          </a:xfrm>
          <a:prstGeom prst="rect">
            <a:avLst/>
          </a:prstGeom>
        </p:spPr>
      </p:pic>
    </p:spTree>
    <p:extLst>
      <p:ext uri="{BB962C8B-B14F-4D97-AF65-F5344CB8AC3E}">
        <p14:creationId xmlns:p14="http://schemas.microsoft.com/office/powerpoint/2010/main" val="18119072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9" y="812315"/>
            <a:ext cx="9601196" cy="1303867"/>
          </a:xfrm>
        </p:spPr>
        <p:txBody>
          <a:bodyPr>
            <a:normAutofit fontScale="90000"/>
          </a:bodyPr>
          <a:lstStyle/>
          <a:p>
            <a:r>
              <a:rPr lang="en-GB" sz="3100" dirty="0" smtClean="0"/>
              <a:t>7. List </a:t>
            </a:r>
            <a:r>
              <a:rPr lang="en-GB" sz="3100" dirty="0"/>
              <a:t>down the top 10 states that had the highest compounded annual growth rate (CAGR) from 2022 to 2024 in total vehicles sold</a:t>
            </a:r>
            <a:r>
              <a:rPr lang="en-GB" dirty="0"/>
              <a:t>.</a:t>
            </a:r>
            <a:endParaRPr lang="en-IN" dirty="0"/>
          </a:p>
        </p:txBody>
      </p:sp>
      <p:pic>
        <p:nvPicPr>
          <p:cNvPr id="4" name="Content Placeholder 3"/>
          <p:cNvPicPr>
            <a:picLocks noGrp="1" noChangeAspect="1"/>
          </p:cNvPicPr>
          <p:nvPr>
            <p:ph idx="1"/>
          </p:nvPr>
        </p:nvPicPr>
        <p:blipFill>
          <a:blip r:embed="rId2"/>
          <a:stretch>
            <a:fillRect/>
          </a:stretch>
        </p:blipFill>
        <p:spPr>
          <a:xfrm>
            <a:off x="3709987" y="3144838"/>
            <a:ext cx="4772025" cy="2143125"/>
          </a:xfrm>
          <a:prstGeom prst="rect">
            <a:avLst/>
          </a:prstGeom>
        </p:spPr>
      </p:pic>
    </p:spTree>
    <p:extLst>
      <p:ext uri="{BB962C8B-B14F-4D97-AF65-F5344CB8AC3E}">
        <p14:creationId xmlns:p14="http://schemas.microsoft.com/office/powerpoint/2010/main" val="14284331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8.What </a:t>
            </a:r>
            <a:r>
              <a:rPr lang="en-GB" sz="2800" dirty="0"/>
              <a:t>are the peak and low season months for EV sales based on the data from 2022 to 2024?</a:t>
            </a:r>
            <a:endParaRPr lang="en-IN" sz="2800" dirty="0"/>
          </a:p>
        </p:txBody>
      </p:sp>
      <p:pic>
        <p:nvPicPr>
          <p:cNvPr id="4" name="Content Placeholder 3"/>
          <p:cNvPicPr>
            <a:picLocks noGrp="1" noChangeAspect="1"/>
          </p:cNvPicPr>
          <p:nvPr>
            <p:ph idx="1"/>
          </p:nvPr>
        </p:nvPicPr>
        <p:blipFill>
          <a:blip r:embed="rId2"/>
          <a:stretch>
            <a:fillRect/>
          </a:stretch>
        </p:blipFill>
        <p:spPr>
          <a:xfrm>
            <a:off x="2573383" y="2612571"/>
            <a:ext cx="5584779" cy="2761117"/>
          </a:xfrm>
          <a:prstGeom prst="rect">
            <a:avLst/>
          </a:prstGeom>
        </p:spPr>
      </p:pic>
    </p:spTree>
    <p:extLst>
      <p:ext uri="{BB962C8B-B14F-4D97-AF65-F5344CB8AC3E}">
        <p14:creationId xmlns:p14="http://schemas.microsoft.com/office/powerpoint/2010/main" val="12527109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9.What </a:t>
            </a:r>
            <a:r>
              <a:rPr lang="en-GB" sz="2800" dirty="0"/>
              <a:t>is the projected number of EV sales (including 2-wheelers and 4- wheelers) for the top 10 states by penetration rate in 2030, based on the compounded annual growth rate (CAGR) from previous years</a:t>
            </a:r>
            <a:endParaRPr lang="en-IN" sz="2800" dirty="0"/>
          </a:p>
        </p:txBody>
      </p:sp>
      <p:pic>
        <p:nvPicPr>
          <p:cNvPr id="4" name="Content Placeholder 3"/>
          <p:cNvPicPr>
            <a:picLocks noGrp="1" noChangeAspect="1"/>
          </p:cNvPicPr>
          <p:nvPr>
            <p:ph idx="1"/>
          </p:nvPr>
        </p:nvPicPr>
        <p:blipFill>
          <a:blip r:embed="rId2"/>
          <a:stretch>
            <a:fillRect/>
          </a:stretch>
        </p:blipFill>
        <p:spPr>
          <a:xfrm>
            <a:off x="2011680" y="2534195"/>
            <a:ext cx="6194107" cy="3278776"/>
          </a:xfrm>
          <a:prstGeom prst="rect">
            <a:avLst/>
          </a:prstGeom>
        </p:spPr>
      </p:pic>
    </p:spTree>
    <p:extLst>
      <p:ext uri="{BB962C8B-B14F-4D97-AF65-F5344CB8AC3E}">
        <p14:creationId xmlns:p14="http://schemas.microsoft.com/office/powerpoint/2010/main" val="4427710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Oval 2"/>
          <p:cNvSpPr/>
          <p:nvPr/>
        </p:nvSpPr>
        <p:spPr>
          <a:xfrm>
            <a:off x="1659988" y="1195754"/>
            <a:ext cx="9186203" cy="3826412"/>
          </a:xfrm>
          <a:prstGeom prst="ellipse">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u="sng" dirty="0">
                <a:solidFill>
                  <a:schemeClr val="accent3"/>
                </a:solidFill>
              </a:rPr>
              <a:t>How many of you believe that electric </a:t>
            </a:r>
            <a:r>
              <a:rPr lang="en-GB" sz="3200" u="sng" dirty="0">
                <a:solidFill>
                  <a:schemeClr val="accent3"/>
                </a:solidFill>
                <a:hlinkClick r:id="" action="ppaction://noaction">
                  <a:snd r:embed="rId2" name="type.wav"/>
                </a:hlinkClick>
              </a:rPr>
              <a:t>vehicles</a:t>
            </a:r>
            <a:r>
              <a:rPr lang="en-GB" sz="3200" u="sng" dirty="0">
                <a:solidFill>
                  <a:schemeClr val="accent3"/>
                </a:solidFill>
              </a:rPr>
              <a:t> will dominate the Indian roads in the next five years</a:t>
            </a:r>
            <a:r>
              <a:rPr lang="en-GB" sz="3200" u="sng" dirty="0" smtClean="0">
                <a:solidFill>
                  <a:schemeClr val="accent3"/>
                </a:solidFill>
              </a:rPr>
              <a:t>?`</a:t>
            </a:r>
            <a:endParaRPr lang="en-IN" sz="3200" u="sng" dirty="0">
              <a:solidFill>
                <a:schemeClr val="accent3"/>
              </a:solidFill>
            </a:endParaRPr>
          </a:p>
        </p:txBody>
      </p:sp>
      <p:sp>
        <p:nvSpPr>
          <p:cNvPr id="4" name="Smiley Face 3"/>
          <p:cNvSpPr/>
          <p:nvPr/>
        </p:nvSpPr>
        <p:spPr>
          <a:xfrm>
            <a:off x="8679766" y="4684542"/>
            <a:ext cx="2264899" cy="163185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28924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75" fill="hold">
                                          <p:stCondLst>
                                            <p:cond delay="0"/>
                                          </p:stCondLst>
                                        </p:cTn>
                                        <p:tgtEl>
                                          <p:spTgt spid="3"/>
                                        </p:tgtEl>
                                        <p:attrNameLst>
                                          <p:attrName>r</p:attrName>
                                        </p:attrNameLst>
                                      </p:cBhvr>
                                    </p:animRot>
                                    <p:animRot by="-240000">
                                      <p:cBhvr>
                                        <p:cTn id="7" dur="350" fill="hold">
                                          <p:stCondLst>
                                            <p:cond delay="350"/>
                                          </p:stCondLst>
                                        </p:cTn>
                                        <p:tgtEl>
                                          <p:spTgt spid="3"/>
                                        </p:tgtEl>
                                        <p:attrNameLst>
                                          <p:attrName>r</p:attrName>
                                        </p:attrNameLst>
                                      </p:cBhvr>
                                    </p:animRot>
                                    <p:animRot by="240000">
                                      <p:cBhvr>
                                        <p:cTn id="8" dur="350" fill="hold">
                                          <p:stCondLst>
                                            <p:cond delay="700"/>
                                          </p:stCondLst>
                                        </p:cTn>
                                        <p:tgtEl>
                                          <p:spTgt spid="3"/>
                                        </p:tgtEl>
                                        <p:attrNameLst>
                                          <p:attrName>r</p:attrName>
                                        </p:attrNameLst>
                                      </p:cBhvr>
                                    </p:animRot>
                                    <p:animRot by="-240000">
                                      <p:cBhvr>
                                        <p:cTn id="9" dur="350" fill="hold">
                                          <p:stCondLst>
                                            <p:cond delay="1050"/>
                                          </p:stCondLst>
                                        </p:cTn>
                                        <p:tgtEl>
                                          <p:spTgt spid="3"/>
                                        </p:tgtEl>
                                        <p:attrNameLst>
                                          <p:attrName>r</p:attrName>
                                        </p:attrNameLst>
                                      </p:cBhvr>
                                    </p:animRot>
                                    <p:animRot by="120000">
                                      <p:cBhvr>
                                        <p:cTn id="10" dur="350" fill="hold">
                                          <p:stCondLst>
                                            <p:cond delay="1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271" y="388279"/>
            <a:ext cx="9601196" cy="1541417"/>
          </a:xfrm>
        </p:spPr>
        <p:txBody>
          <a:bodyPr>
            <a:normAutofit/>
          </a:bodyPr>
          <a:lstStyle/>
          <a:p>
            <a:r>
              <a:rPr lang="en-GB" sz="3100" dirty="0" smtClean="0"/>
              <a:t>10.</a:t>
            </a:r>
            <a:r>
              <a:rPr lang="en-GB" sz="2000" dirty="0" smtClean="0"/>
              <a:t> </a:t>
            </a:r>
            <a:r>
              <a:rPr lang="en-GB" sz="2000" dirty="0"/>
              <a:t>Estimate the revenue growth rate of 4-wheeler and 2-wheelers EVs in India for 2022 vs 2024 and 2023 vs 2024, assuming an average unit price. H</a:t>
            </a:r>
            <a:endParaRPr lang="en-IN" sz="2000" dirty="0"/>
          </a:p>
        </p:txBody>
      </p:sp>
      <p:pic>
        <p:nvPicPr>
          <p:cNvPr id="5" name="Content Placeholder 4"/>
          <p:cNvPicPr>
            <a:picLocks noGrp="1" noChangeAspect="1"/>
          </p:cNvPicPr>
          <p:nvPr>
            <p:ph idx="1"/>
          </p:nvPr>
        </p:nvPicPr>
        <p:blipFill>
          <a:blip r:embed="rId2"/>
          <a:stretch>
            <a:fillRect/>
          </a:stretch>
        </p:blipFill>
        <p:spPr>
          <a:xfrm>
            <a:off x="832348" y="2652122"/>
            <a:ext cx="4734854" cy="3108597"/>
          </a:xfrm>
          <a:prstGeom prst="rect">
            <a:avLst/>
          </a:prstGeom>
        </p:spPr>
      </p:pic>
      <p:pic>
        <p:nvPicPr>
          <p:cNvPr id="4" name="Picture 3"/>
          <p:cNvPicPr>
            <a:picLocks noChangeAspect="1"/>
          </p:cNvPicPr>
          <p:nvPr/>
        </p:nvPicPr>
        <p:blipFill>
          <a:blip r:embed="rId3"/>
          <a:stretch>
            <a:fillRect/>
          </a:stretch>
        </p:blipFill>
        <p:spPr>
          <a:xfrm>
            <a:off x="4516300" y="1720619"/>
            <a:ext cx="3438979" cy="836313"/>
          </a:xfrm>
          <a:prstGeom prst="rect">
            <a:avLst/>
          </a:prstGeom>
        </p:spPr>
      </p:pic>
      <p:pic>
        <p:nvPicPr>
          <p:cNvPr id="6" name="Picture 5"/>
          <p:cNvPicPr>
            <a:picLocks noChangeAspect="1"/>
          </p:cNvPicPr>
          <p:nvPr/>
        </p:nvPicPr>
        <p:blipFill>
          <a:blip r:embed="rId4"/>
          <a:stretch>
            <a:fillRect/>
          </a:stretch>
        </p:blipFill>
        <p:spPr>
          <a:xfrm>
            <a:off x="6453051" y="2772046"/>
            <a:ext cx="4114799" cy="3381153"/>
          </a:xfrm>
          <a:prstGeom prst="rect">
            <a:avLst/>
          </a:prstGeom>
        </p:spPr>
      </p:pic>
    </p:spTree>
    <p:extLst>
      <p:ext uri="{BB962C8B-B14F-4D97-AF65-F5344CB8AC3E}">
        <p14:creationId xmlns:p14="http://schemas.microsoft.com/office/powerpoint/2010/main" val="35341830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Secondary Research question </a:t>
            </a:r>
            <a:endParaRPr lang="en-IN" dirty="0"/>
          </a:p>
        </p:txBody>
      </p:sp>
      <p:sp>
        <p:nvSpPr>
          <p:cNvPr id="3" name="Content Placeholder 2"/>
          <p:cNvSpPr>
            <a:spLocks noGrp="1"/>
          </p:cNvSpPr>
          <p:nvPr>
            <p:ph idx="1"/>
          </p:nvPr>
        </p:nvSpPr>
        <p:spPr/>
        <p:txBody>
          <a:bodyPr>
            <a:normAutofit fontScale="92500" lnSpcReduction="10000"/>
          </a:bodyPr>
          <a:lstStyle/>
          <a:p>
            <a:r>
              <a:rPr lang="en-GB" dirty="0"/>
              <a:t>What are the primary reasons for customers choosing 4-wheeler EVs in 2023 and 2024 (cost savings, environmental concerns, government incentives</a:t>
            </a:r>
            <a:r>
              <a:rPr lang="en-GB" dirty="0" smtClean="0"/>
              <a:t>)?</a:t>
            </a:r>
          </a:p>
          <a:p>
            <a:pPr>
              <a:buFont typeface="Arial" panose="020B0604020202020204" pitchFamily="34" charset="0"/>
              <a:buChar char="•"/>
            </a:pPr>
            <a:r>
              <a:rPr lang="en-GB" dirty="0"/>
              <a:t>Government incentives and subsidies significantly impact the adoption rates of two-wheelers and four-wheelers by reducing initial costs and making them more financially accessible. States like Delhi, Maharashtra, Karnataka, Tamil Nadu, Telangana, and Gujarat have been at the forefront of offering substantial subsidies. For instance, in </a:t>
            </a:r>
            <a:r>
              <a:rPr lang="en-GB" dirty="0">
                <a:solidFill>
                  <a:srgbClr val="00B0F0"/>
                </a:solidFill>
              </a:rPr>
              <a:t>Maharashtra, a ₹50,000 </a:t>
            </a:r>
            <a:r>
              <a:rPr lang="en-GB" dirty="0"/>
              <a:t>subsidy for four-wheeler electric vehicles has greatly influenced purchasing decisions, resulting in higher sales.”</a:t>
            </a:r>
          </a:p>
          <a:p>
            <a:r>
              <a:rPr lang="en-GB" dirty="0" smtClean="0">
                <a:solidFill>
                  <a:schemeClr val="accent2"/>
                </a:solidFill>
              </a:rPr>
              <a:t>.</a:t>
            </a:r>
            <a:endParaRPr lang="en-IN" dirty="0">
              <a:solidFill>
                <a:schemeClr val="accent2"/>
              </a:solidFill>
            </a:endParaRPr>
          </a:p>
        </p:txBody>
      </p:sp>
    </p:spTree>
    <p:extLst>
      <p:ext uri="{BB962C8B-B14F-4D97-AF65-F5344CB8AC3E}">
        <p14:creationId xmlns:p14="http://schemas.microsoft.com/office/powerpoint/2010/main" val="36633488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110343"/>
            <a:ext cx="9601196" cy="4765525"/>
          </a:xfrm>
        </p:spPr>
        <p:txBody>
          <a:bodyPr/>
          <a:lstStyle/>
          <a:p>
            <a:r>
              <a:rPr lang="en-GB" dirty="0"/>
              <a:t>How do government incentives and subsidies impact the adoption rates of 2-wheelers and 4-wheelers? Which states in India provided most subsidies?</a:t>
            </a:r>
            <a:endParaRPr lang="en-IN" dirty="0"/>
          </a:p>
        </p:txBody>
      </p:sp>
      <p:sp>
        <p:nvSpPr>
          <p:cNvPr id="4" name="Rectangle 3"/>
          <p:cNvSpPr/>
          <p:nvPr/>
        </p:nvSpPr>
        <p:spPr>
          <a:xfrm>
            <a:off x="1750423" y="2677887"/>
            <a:ext cx="9274628" cy="2554545"/>
          </a:xfrm>
          <a:prstGeom prst="rect">
            <a:avLst/>
          </a:prstGeom>
        </p:spPr>
        <p:txBody>
          <a:bodyPr wrap="square">
            <a:spAutoFit/>
          </a:bodyPr>
          <a:lstStyle/>
          <a:p>
            <a:r>
              <a:rPr lang="en-GB" sz="2000" dirty="0">
                <a:solidFill>
                  <a:schemeClr val="accent2"/>
                </a:solidFill>
              </a:rPr>
              <a:t>Government incentives and subsidies play a crucial role in increasing the adoption rates of 2-wheelers and 4-wheelers by reducing initial costs and making them more financially accessible. These financial supports drive higher market demand and promote the adoption of eco-friendly vehicles like electric vehicles (EVs). States such as Delhi, Maharashtra, Karnataka, Tamil Nadu, Telangana, and Gujarat have been leading in offering substantial subsidies. </a:t>
            </a:r>
            <a:r>
              <a:rPr lang="en-GB" sz="2000" u="sng" dirty="0">
                <a:solidFill>
                  <a:schemeClr val="accent2"/>
                </a:solidFill>
              </a:rPr>
              <a:t>Gujarat, in particular</a:t>
            </a:r>
            <a:r>
              <a:rPr lang="en-GB" sz="2000" dirty="0">
                <a:solidFill>
                  <a:schemeClr val="accent2"/>
                </a:solidFill>
              </a:rPr>
              <a:t>, has been notable for its aggressive incentives, contributing to high adoption rates of electric vehicles in the state. These incentives collectively enhance the appeal and accessibility of EVs</a:t>
            </a:r>
            <a:r>
              <a:rPr lang="en-GB" sz="2000" dirty="0" smtClean="0">
                <a:solidFill>
                  <a:schemeClr val="accent2"/>
                </a:solidFill>
              </a:rPr>
              <a:t>.</a:t>
            </a:r>
            <a:endParaRPr lang="en-IN" sz="2000" dirty="0">
              <a:solidFill>
                <a:schemeClr val="accent2"/>
              </a:solidFill>
            </a:endParaRPr>
          </a:p>
        </p:txBody>
      </p:sp>
    </p:spTree>
    <p:extLst>
      <p:ext uri="{BB962C8B-B14F-4D97-AF65-F5344CB8AC3E}">
        <p14:creationId xmlns:p14="http://schemas.microsoft.com/office/powerpoint/2010/main" val="24014582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110343"/>
            <a:ext cx="9601196" cy="1267097"/>
          </a:xfrm>
        </p:spPr>
        <p:txBody>
          <a:bodyPr/>
          <a:lstStyle/>
          <a:p>
            <a:r>
              <a:rPr lang="en-GB" dirty="0"/>
              <a:t> How does the availability of charging stations infrastructure correlate with the </a:t>
            </a:r>
            <a:r>
              <a:rPr lang="en-GB" dirty="0" smtClean="0"/>
              <a:t>EV </a:t>
            </a:r>
            <a:r>
              <a:rPr lang="en-GB" dirty="0"/>
              <a:t>sales and penetration rates in the </a:t>
            </a:r>
            <a:r>
              <a:rPr lang="en-GB" dirty="0" smtClean="0"/>
              <a:t>top </a:t>
            </a:r>
            <a:r>
              <a:rPr lang="en-GB" dirty="0"/>
              <a:t>5 </a:t>
            </a:r>
            <a:r>
              <a:rPr lang="en-GB" dirty="0" smtClean="0"/>
              <a:t>states.</a:t>
            </a:r>
            <a:endParaRPr lang="en-IN" dirty="0"/>
          </a:p>
        </p:txBody>
      </p:sp>
      <p:sp>
        <p:nvSpPr>
          <p:cNvPr id="4" name="Rectangle 3"/>
          <p:cNvSpPr/>
          <p:nvPr/>
        </p:nvSpPr>
        <p:spPr>
          <a:xfrm>
            <a:off x="1750423" y="2677887"/>
            <a:ext cx="9274628" cy="400110"/>
          </a:xfrm>
          <a:prstGeom prst="rect">
            <a:avLst/>
          </a:prstGeom>
        </p:spPr>
        <p:txBody>
          <a:bodyPr wrap="square">
            <a:spAutoFit/>
          </a:bodyPr>
          <a:lstStyle/>
          <a:p>
            <a:endParaRPr lang="en-IN" sz="2000" dirty="0">
              <a:solidFill>
                <a:schemeClr val="accent2"/>
              </a:solidFill>
            </a:endParaRPr>
          </a:p>
        </p:txBody>
      </p:sp>
      <p:sp>
        <p:nvSpPr>
          <p:cNvPr id="2" name="TextBox 1"/>
          <p:cNvSpPr txBox="1"/>
          <p:nvPr/>
        </p:nvSpPr>
        <p:spPr>
          <a:xfrm>
            <a:off x="1867989" y="2677887"/>
            <a:ext cx="8112034" cy="2308324"/>
          </a:xfrm>
          <a:prstGeom prst="rect">
            <a:avLst/>
          </a:prstGeom>
          <a:noFill/>
        </p:spPr>
        <p:txBody>
          <a:bodyPr wrap="square" rtlCol="0">
            <a:spAutoFit/>
          </a:bodyPr>
          <a:lstStyle/>
          <a:p>
            <a:r>
              <a:rPr lang="en-GB" dirty="0">
                <a:solidFill>
                  <a:schemeClr val="accent2"/>
                </a:solidFill>
              </a:rPr>
              <a:t>The availability of charging infrastructure is strongly correlated with higher EV sales and penetration rates, as well-developed networks alleviate range anxiety and offer greater convenience. This leads to increased adoption of electric vehicles, particularly in states like Delhi, Maharashtra, Karnataka, Tamil Nadu, and Gujarat. In FY2024, India saw a significant rise in EV sales, reaching 1,752,406 units, marking a 40.31% year-on-year growth. The top five </a:t>
            </a:r>
            <a:r>
              <a:rPr lang="en-GB" dirty="0" smtClean="0">
                <a:solidFill>
                  <a:schemeClr val="accent2"/>
                </a:solidFill>
              </a:rPr>
              <a:t>Maharashtra </a:t>
            </a:r>
            <a:r>
              <a:rPr lang="en-GB" dirty="0">
                <a:solidFill>
                  <a:schemeClr val="accent2"/>
                </a:solidFill>
              </a:rPr>
              <a:t>(12.11%), Karnataka (9.66%), Tamil Nadu (5.77%), and Rajasthan (5.61%)—together account for over 50% of the market share. </a:t>
            </a:r>
            <a:r>
              <a:rPr lang="en-GB" dirty="0" err="1" smtClean="0">
                <a:solidFill>
                  <a:schemeClr val="accent2"/>
                </a:solidFill>
              </a:rPr>
              <a:t>Maharastra</a:t>
            </a:r>
            <a:r>
              <a:rPr lang="en-GB" dirty="0" smtClean="0">
                <a:solidFill>
                  <a:schemeClr val="accent2"/>
                </a:solidFill>
              </a:rPr>
              <a:t> is </a:t>
            </a:r>
            <a:r>
              <a:rPr lang="en-GB" dirty="0">
                <a:solidFill>
                  <a:schemeClr val="accent2"/>
                </a:solidFill>
              </a:rPr>
              <a:t>the leading state, underscoring its pivotal role in driving the country's EV adoption.</a:t>
            </a:r>
            <a:endParaRPr lang="en-IN" dirty="0">
              <a:solidFill>
                <a:schemeClr val="accent2"/>
              </a:solidFill>
            </a:endParaRPr>
          </a:p>
        </p:txBody>
      </p:sp>
    </p:spTree>
    <p:extLst>
      <p:ext uri="{BB962C8B-B14F-4D97-AF65-F5344CB8AC3E}">
        <p14:creationId xmlns:p14="http://schemas.microsoft.com/office/powerpoint/2010/main" val="38094016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110343"/>
            <a:ext cx="9601196" cy="1267097"/>
          </a:xfrm>
        </p:spPr>
        <p:txBody>
          <a:bodyPr/>
          <a:lstStyle/>
          <a:p>
            <a:r>
              <a:rPr lang="en-GB" dirty="0"/>
              <a:t> Who should be the brand ambassador if </a:t>
            </a:r>
            <a:r>
              <a:rPr lang="en-GB" dirty="0" err="1"/>
              <a:t>AtliQ</a:t>
            </a:r>
            <a:r>
              <a:rPr lang="en-GB" dirty="0"/>
              <a:t> Motors launches their EV/Hybrid vehicles in India and why</a:t>
            </a:r>
            <a:endParaRPr lang="en-IN" dirty="0"/>
          </a:p>
        </p:txBody>
      </p:sp>
      <p:sp>
        <p:nvSpPr>
          <p:cNvPr id="4" name="Rectangle 3"/>
          <p:cNvSpPr/>
          <p:nvPr/>
        </p:nvSpPr>
        <p:spPr>
          <a:xfrm>
            <a:off x="1750423" y="2677887"/>
            <a:ext cx="9274628" cy="400110"/>
          </a:xfrm>
          <a:prstGeom prst="rect">
            <a:avLst/>
          </a:prstGeom>
        </p:spPr>
        <p:txBody>
          <a:bodyPr wrap="square">
            <a:spAutoFit/>
          </a:bodyPr>
          <a:lstStyle/>
          <a:p>
            <a:endParaRPr lang="en-IN" sz="2000" dirty="0">
              <a:solidFill>
                <a:schemeClr val="accent2"/>
              </a:solidFill>
            </a:endParaRPr>
          </a:p>
        </p:txBody>
      </p:sp>
      <p:sp>
        <p:nvSpPr>
          <p:cNvPr id="2" name="TextBox 1"/>
          <p:cNvSpPr txBox="1"/>
          <p:nvPr/>
        </p:nvSpPr>
        <p:spPr>
          <a:xfrm>
            <a:off x="1867989" y="2677887"/>
            <a:ext cx="8112034" cy="2031325"/>
          </a:xfrm>
          <a:prstGeom prst="rect">
            <a:avLst/>
          </a:prstGeom>
          <a:noFill/>
        </p:spPr>
        <p:txBody>
          <a:bodyPr wrap="square" rtlCol="0">
            <a:spAutoFit/>
          </a:bodyPr>
          <a:lstStyle/>
          <a:p>
            <a:r>
              <a:rPr lang="en-GB" b="1" dirty="0"/>
              <a:t>MS </a:t>
            </a:r>
            <a:r>
              <a:rPr lang="en-GB" b="1" dirty="0" err="1"/>
              <a:t>Dhoni</a:t>
            </a:r>
            <a:r>
              <a:rPr lang="en-GB" b="1" dirty="0"/>
              <a:t> </a:t>
            </a:r>
            <a:r>
              <a:rPr lang="en-GB" dirty="0"/>
              <a:t>would be an ideal brand ambassador for </a:t>
            </a:r>
            <a:r>
              <a:rPr lang="en-GB" dirty="0" err="1"/>
              <a:t>AtliQ</a:t>
            </a:r>
            <a:r>
              <a:rPr lang="en-GB" dirty="0"/>
              <a:t> Motors' EV/Hybrid vehicles due to his widespread popularity, trustworthy image, and environmentally conscious lifestyle. Known for his calm, strategic </a:t>
            </a:r>
            <a:r>
              <a:rPr lang="en-GB" dirty="0" err="1"/>
              <a:t>mindset</a:t>
            </a:r>
            <a:r>
              <a:rPr lang="en-GB" dirty="0"/>
              <a:t> and leadership qualities, </a:t>
            </a:r>
            <a:r>
              <a:rPr lang="en-GB" dirty="0" err="1"/>
              <a:t>Dhoni</a:t>
            </a:r>
            <a:r>
              <a:rPr lang="en-GB" dirty="0"/>
              <a:t> embodies reliability and innovation—traits that align well with the brand's values of safety and cutting-edge technology. His appeal across various demographics in India can help </a:t>
            </a:r>
            <a:r>
              <a:rPr lang="en-GB" dirty="0" err="1"/>
              <a:t>AtliQ</a:t>
            </a:r>
            <a:r>
              <a:rPr lang="en-GB" dirty="0"/>
              <a:t> Motors effectively communicate the benefits of electric vehicles, emphasizing sustainability and modern living.</a:t>
            </a:r>
            <a:endParaRPr lang="en-IN" dirty="0">
              <a:solidFill>
                <a:schemeClr val="accent3"/>
              </a:solidFill>
            </a:endParaRPr>
          </a:p>
        </p:txBody>
      </p:sp>
    </p:spTree>
    <p:extLst>
      <p:ext uri="{BB962C8B-B14F-4D97-AF65-F5344CB8AC3E}">
        <p14:creationId xmlns:p14="http://schemas.microsoft.com/office/powerpoint/2010/main" val="36258249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110343"/>
            <a:ext cx="9601196" cy="1267097"/>
          </a:xfrm>
        </p:spPr>
        <p:txBody>
          <a:bodyPr/>
          <a:lstStyle/>
          <a:p>
            <a:r>
              <a:rPr lang="en-GB" dirty="0"/>
              <a:t> Which state of India is ideal to start the manufacturing unit? (Based on subsidies provided, ease of doing business, stability in governance etc.</a:t>
            </a:r>
            <a:endParaRPr lang="en-IN" dirty="0"/>
          </a:p>
        </p:txBody>
      </p:sp>
      <p:sp>
        <p:nvSpPr>
          <p:cNvPr id="4" name="Rectangle 3"/>
          <p:cNvSpPr/>
          <p:nvPr/>
        </p:nvSpPr>
        <p:spPr>
          <a:xfrm>
            <a:off x="1750423" y="2677887"/>
            <a:ext cx="9274628" cy="400110"/>
          </a:xfrm>
          <a:prstGeom prst="rect">
            <a:avLst/>
          </a:prstGeom>
        </p:spPr>
        <p:txBody>
          <a:bodyPr wrap="square">
            <a:spAutoFit/>
          </a:bodyPr>
          <a:lstStyle/>
          <a:p>
            <a:endParaRPr lang="en-IN" sz="2000" dirty="0">
              <a:solidFill>
                <a:schemeClr val="accent2"/>
              </a:solidFill>
            </a:endParaRPr>
          </a:p>
        </p:txBody>
      </p:sp>
      <p:sp>
        <p:nvSpPr>
          <p:cNvPr id="2" name="TextBox 1"/>
          <p:cNvSpPr txBox="1"/>
          <p:nvPr/>
        </p:nvSpPr>
        <p:spPr>
          <a:xfrm>
            <a:off x="1867989" y="2677887"/>
            <a:ext cx="8112034" cy="1200329"/>
          </a:xfrm>
          <a:prstGeom prst="rect">
            <a:avLst/>
          </a:prstGeom>
          <a:noFill/>
        </p:spPr>
        <p:txBody>
          <a:bodyPr wrap="square" rtlCol="0">
            <a:spAutoFit/>
          </a:bodyPr>
          <a:lstStyle/>
          <a:p>
            <a:r>
              <a:rPr lang="en-GB" b="1" dirty="0" smtClean="0"/>
              <a:t>Gujarat</a:t>
            </a:r>
            <a:r>
              <a:rPr lang="en-GB" dirty="0" smtClean="0"/>
              <a:t> </a:t>
            </a:r>
            <a:r>
              <a:rPr lang="en-GB" dirty="0"/>
              <a:t>is ideal for starting a manufacturing unit due to its top ranking with high scores (97.99 in 2015 and 98.3 in 2017), business-friendly policies, and substantial subsidies. The state's stability in governance and </a:t>
            </a:r>
            <a:r>
              <a:rPr lang="en-GB" dirty="0" smtClean="0"/>
              <a:t>very ease </a:t>
            </a:r>
            <a:r>
              <a:rPr lang="en-GB" dirty="0"/>
              <a:t>of doing business further enhance its attractiveness for new ventures.</a:t>
            </a:r>
            <a:endParaRPr lang="en-IN" dirty="0">
              <a:solidFill>
                <a:schemeClr val="accent3"/>
              </a:solidFill>
            </a:endParaRPr>
          </a:p>
        </p:txBody>
      </p:sp>
    </p:spTree>
    <p:extLst>
      <p:ext uri="{BB962C8B-B14F-4D97-AF65-F5344CB8AC3E}">
        <p14:creationId xmlns:p14="http://schemas.microsoft.com/office/powerpoint/2010/main" val="36384526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110343"/>
            <a:ext cx="9601196" cy="692331"/>
          </a:xfrm>
        </p:spPr>
        <p:txBody>
          <a:bodyPr/>
          <a:lstStyle/>
          <a:p>
            <a:r>
              <a:rPr lang="en-GB" dirty="0"/>
              <a:t> Your top 3 recommendations for </a:t>
            </a:r>
            <a:r>
              <a:rPr lang="en-GB" dirty="0" err="1"/>
              <a:t>AtliQ</a:t>
            </a:r>
            <a:r>
              <a:rPr lang="en-GB" dirty="0"/>
              <a:t> Motors..</a:t>
            </a:r>
            <a:endParaRPr lang="en-IN" dirty="0"/>
          </a:p>
        </p:txBody>
      </p:sp>
      <p:sp>
        <p:nvSpPr>
          <p:cNvPr id="4" name="Rectangle 3"/>
          <p:cNvSpPr/>
          <p:nvPr/>
        </p:nvSpPr>
        <p:spPr>
          <a:xfrm>
            <a:off x="1750423" y="2677887"/>
            <a:ext cx="9274628" cy="400110"/>
          </a:xfrm>
          <a:prstGeom prst="rect">
            <a:avLst/>
          </a:prstGeom>
        </p:spPr>
        <p:txBody>
          <a:bodyPr wrap="square">
            <a:spAutoFit/>
          </a:bodyPr>
          <a:lstStyle/>
          <a:p>
            <a:endParaRPr lang="en-IN" sz="2000" dirty="0">
              <a:solidFill>
                <a:schemeClr val="accent2"/>
              </a:solidFill>
            </a:endParaRPr>
          </a:p>
        </p:txBody>
      </p:sp>
      <p:sp>
        <p:nvSpPr>
          <p:cNvPr id="2" name="TextBox 1"/>
          <p:cNvSpPr txBox="1"/>
          <p:nvPr/>
        </p:nvSpPr>
        <p:spPr>
          <a:xfrm>
            <a:off x="2039982" y="4237020"/>
            <a:ext cx="8112034" cy="369332"/>
          </a:xfrm>
          <a:prstGeom prst="rect">
            <a:avLst/>
          </a:prstGeom>
          <a:noFill/>
        </p:spPr>
        <p:txBody>
          <a:bodyPr wrap="square" rtlCol="0">
            <a:spAutoFit/>
          </a:bodyPr>
          <a:lstStyle/>
          <a:p>
            <a:endParaRPr lang="en-IN" dirty="0">
              <a:solidFill>
                <a:schemeClr val="accent3"/>
              </a:solidFill>
            </a:endParaRPr>
          </a:p>
        </p:txBody>
      </p:sp>
      <p:sp>
        <p:nvSpPr>
          <p:cNvPr id="8" name="TextBox 7"/>
          <p:cNvSpPr txBox="1"/>
          <p:nvPr/>
        </p:nvSpPr>
        <p:spPr>
          <a:xfrm>
            <a:off x="1476103" y="2677887"/>
            <a:ext cx="9222377" cy="1754326"/>
          </a:xfrm>
          <a:prstGeom prst="rect">
            <a:avLst/>
          </a:prstGeom>
          <a:noFill/>
        </p:spPr>
        <p:txBody>
          <a:bodyPr wrap="square" rtlCol="0">
            <a:spAutoFit/>
          </a:bodyPr>
          <a:lstStyle/>
          <a:p>
            <a:pPr marL="285750" indent="-285750">
              <a:buFont typeface="Wingdings" panose="05000000000000000000" pitchFamily="2" charset="2"/>
              <a:buChar char="q"/>
            </a:pPr>
            <a:r>
              <a:rPr lang="en-GB" dirty="0">
                <a:solidFill>
                  <a:schemeClr val="accent2"/>
                </a:solidFill>
              </a:rPr>
              <a:t>Optimize Charging Site Locations: Strategically place charging stations in high-traffic and accessible areas to maximize convenience and address weather-related challenges</a:t>
            </a:r>
            <a:r>
              <a:rPr lang="en-GB" dirty="0" smtClean="0">
                <a:solidFill>
                  <a:schemeClr val="accent2"/>
                </a:solidFill>
              </a:rPr>
              <a:t>.</a:t>
            </a:r>
          </a:p>
          <a:p>
            <a:pPr marL="285750" indent="-285750">
              <a:buFont typeface="Wingdings" panose="05000000000000000000" pitchFamily="2" charset="2"/>
              <a:buChar char="q"/>
            </a:pPr>
            <a:r>
              <a:rPr lang="en-GB" dirty="0" smtClean="0">
                <a:solidFill>
                  <a:schemeClr val="accent2"/>
                </a:solidFill>
              </a:rPr>
              <a:t>Focus </a:t>
            </a:r>
            <a:r>
              <a:rPr lang="en-GB" dirty="0">
                <a:solidFill>
                  <a:schemeClr val="accent2"/>
                </a:solidFill>
              </a:rPr>
              <a:t>on Battery Service and Support: Ensure reliable battery maintenance and service options to enhance customer satisfaction and vehicle performance</a:t>
            </a:r>
            <a:r>
              <a:rPr lang="en-GB" dirty="0" smtClean="0">
                <a:solidFill>
                  <a:schemeClr val="accent2"/>
                </a:solidFill>
              </a:rPr>
              <a:t>.</a:t>
            </a:r>
          </a:p>
          <a:p>
            <a:pPr marL="285750" indent="-285750">
              <a:buFont typeface="Wingdings" panose="05000000000000000000" pitchFamily="2" charset="2"/>
              <a:buChar char="q"/>
            </a:pPr>
            <a:r>
              <a:rPr lang="en-GB" dirty="0" smtClean="0">
                <a:solidFill>
                  <a:schemeClr val="accent2"/>
                </a:solidFill>
              </a:rPr>
              <a:t>Adapt </a:t>
            </a:r>
            <a:r>
              <a:rPr lang="en-GB" dirty="0">
                <a:solidFill>
                  <a:schemeClr val="accent2"/>
                </a:solidFill>
              </a:rPr>
              <a:t>to Weather Conditions: Design vehicles and charging infrastructure to withstand various weather conditions, improving durability and reliability across different climates.</a:t>
            </a:r>
            <a:endParaRPr lang="en-IN" dirty="0">
              <a:solidFill>
                <a:schemeClr val="accent2"/>
              </a:solidFill>
            </a:endParaRPr>
          </a:p>
        </p:txBody>
      </p:sp>
    </p:spTree>
    <p:extLst>
      <p:ext uri="{BB962C8B-B14F-4D97-AF65-F5344CB8AC3E}">
        <p14:creationId xmlns:p14="http://schemas.microsoft.com/office/powerpoint/2010/main" val="11100153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THANKS </a:t>
            </a:r>
            <a:br>
              <a:rPr lang="en-GB" dirty="0" smtClean="0"/>
            </a:br>
            <a:endParaRPr lang="en-IN" dirty="0"/>
          </a:p>
        </p:txBody>
      </p:sp>
      <p:sp>
        <p:nvSpPr>
          <p:cNvPr id="3" name="Content Placeholder 2"/>
          <p:cNvSpPr>
            <a:spLocks noGrp="1"/>
          </p:cNvSpPr>
          <p:nvPr>
            <p:ph idx="1"/>
          </p:nvPr>
        </p:nvSpPr>
        <p:spPr/>
        <p:txBody>
          <a:bodyPr/>
          <a:lstStyle/>
          <a:p>
            <a:r>
              <a:rPr lang="en-GB" dirty="0"/>
              <a:t>The dataset is taken from the </a:t>
            </a:r>
            <a:r>
              <a:rPr lang="en-GB" dirty="0" err="1"/>
              <a:t>Vahan</a:t>
            </a:r>
            <a:r>
              <a:rPr lang="en-GB" dirty="0"/>
              <a:t> </a:t>
            </a:r>
            <a:r>
              <a:rPr lang="en-GB" dirty="0" err="1"/>
              <a:t>Sewa</a:t>
            </a:r>
            <a:r>
              <a:rPr lang="en-GB" dirty="0"/>
              <a:t>. Thanks to the </a:t>
            </a:r>
            <a:r>
              <a:rPr lang="en-GB" dirty="0" err="1"/>
              <a:t>Vahan</a:t>
            </a:r>
            <a:r>
              <a:rPr lang="en-GB" dirty="0"/>
              <a:t> </a:t>
            </a:r>
            <a:r>
              <a:rPr lang="en-GB" dirty="0" err="1"/>
              <a:t>Sewa</a:t>
            </a:r>
            <a:r>
              <a:rPr lang="en-GB" dirty="0"/>
              <a:t> for providing datasets for public access which is a great learning asset </a:t>
            </a:r>
            <a:endParaRPr lang="en-IN" dirty="0"/>
          </a:p>
        </p:txBody>
      </p:sp>
    </p:spTree>
    <p:extLst>
      <p:ext uri="{BB962C8B-B14F-4D97-AF65-F5344CB8AC3E}">
        <p14:creationId xmlns:p14="http://schemas.microsoft.com/office/powerpoint/2010/main" val="10266640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4" name="10 Second CountDown Timer With Voice To Start A Show">
            <a:hlinkClick r:id="" action="ppaction://media"/>
          </p:cNvPr>
          <p:cNvPicPr>
            <a:picLocks noChangeAspect="1"/>
          </p:cNvPicPr>
          <p:nvPr>
            <a:videoFile r:link="rId1"/>
            <p:extLst>
              <p:ext uri="{DAA4B4D4-6D71-4841-9C94-3DE7FCFB9230}">
                <p14:media xmlns:p14="http://schemas.microsoft.com/office/powerpoint/2010/main" r:embed="rId2">
                  <p14:trim st="33416" end="10648.4"/>
                </p14:media>
              </p:ext>
            </p:extLst>
          </p:nvPr>
        </p:nvPicPr>
        <p:blipFill>
          <a:blip r:embed="rId4"/>
          <a:stretch>
            <a:fillRect/>
          </a:stretch>
        </p:blipFill>
        <p:spPr>
          <a:xfrm>
            <a:off x="-140676" y="19671"/>
            <a:ext cx="12454604" cy="6733985"/>
          </a:xfrm>
          <a:prstGeom prst="rect">
            <a:avLst/>
          </a:prstGeom>
        </p:spPr>
      </p:pic>
    </p:spTree>
    <p:extLst>
      <p:ext uri="{BB962C8B-B14F-4D97-AF65-F5344CB8AC3E}">
        <p14:creationId xmlns:p14="http://schemas.microsoft.com/office/powerpoint/2010/main" val="32204362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dirty="0" smtClean="0"/>
              <a:t>ELECTRIC VEHICLE ADOPTION IN INDIA</a:t>
            </a:r>
            <a:endParaRPr lang="en-IN" sz="4800" dirty="0"/>
          </a:p>
        </p:txBody>
      </p:sp>
      <p:sp>
        <p:nvSpPr>
          <p:cNvPr id="3" name="Subtitle 2"/>
          <p:cNvSpPr>
            <a:spLocks noGrp="1"/>
          </p:cNvSpPr>
          <p:nvPr>
            <p:ph type="subTitle" idx="1"/>
          </p:nvPr>
        </p:nvSpPr>
        <p:spPr/>
        <p:txBody>
          <a:bodyPr/>
          <a:lstStyle/>
          <a:p>
            <a:r>
              <a:rPr lang="en-GB" dirty="0" smtClean="0"/>
              <a:t>BY </a:t>
            </a:r>
          </a:p>
          <a:p>
            <a:r>
              <a:rPr lang="en-GB" dirty="0" smtClean="0"/>
              <a:t>VEENA CHANDRA</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07" y="104504"/>
            <a:ext cx="1760948" cy="1664096"/>
          </a:xfrm>
          <a:prstGeom prst="rect">
            <a:avLst/>
          </a:prstGeom>
        </p:spPr>
      </p:pic>
      <p:sp>
        <p:nvSpPr>
          <p:cNvPr id="5" name="Oval 4"/>
          <p:cNvSpPr/>
          <p:nvPr/>
        </p:nvSpPr>
        <p:spPr>
          <a:xfrm>
            <a:off x="9379131" y="0"/>
            <a:ext cx="2717074" cy="1371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6" name="TextBox 5"/>
          <p:cNvSpPr txBox="1"/>
          <p:nvPr/>
        </p:nvSpPr>
        <p:spPr>
          <a:xfrm>
            <a:off x="9757954" y="316468"/>
            <a:ext cx="2148840" cy="369332"/>
          </a:xfrm>
          <a:prstGeom prst="rect">
            <a:avLst/>
          </a:prstGeom>
          <a:noFill/>
        </p:spPr>
        <p:txBody>
          <a:bodyPr wrap="square" rtlCol="0">
            <a:spAutoFit/>
          </a:bodyPr>
          <a:lstStyle/>
          <a:p>
            <a:r>
              <a:rPr lang="en-GB" dirty="0" smtClean="0"/>
              <a:t>CHALLENGE #12 </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727" y="3650119"/>
            <a:ext cx="1411878" cy="132828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3113304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mph" presetSubtype="0" fill="hold" grpId="0" nodeType="afterEffect">
                                  <p:stCondLst>
                                    <p:cond delay="0"/>
                                  </p:stCondLst>
                                  <p:childTnLst>
                                    <p:animClr clrSpc="hsl" dir="cw">
                                      <p:cBhvr override="childStyle">
                                        <p:cTn id="12" dur="500" fill="hold"/>
                                        <p:tgtEl>
                                          <p:spTgt spid="3">
                                            <p:txEl>
                                              <p:pRg st="0" end="0"/>
                                            </p:txEl>
                                          </p:spTgt>
                                        </p:tgtEl>
                                        <p:attrNameLst>
                                          <p:attrName>style.color</p:attrName>
                                        </p:attrNameLst>
                                      </p:cBhvr>
                                      <p:by>
                                        <p:hsl h="0" s="12549" l="25098"/>
                                      </p:by>
                                    </p:animClr>
                                    <p:animClr clrSpc="hsl" dir="cw">
                                      <p:cBhvr>
                                        <p:cTn id="13" dur="500" fill="hold"/>
                                        <p:tgtEl>
                                          <p:spTgt spid="3">
                                            <p:txEl>
                                              <p:pRg st="0" end="0"/>
                                            </p:txEl>
                                          </p:spTgt>
                                        </p:tgtEl>
                                        <p:attrNameLst>
                                          <p:attrName>fillcolor</p:attrName>
                                        </p:attrNameLst>
                                      </p:cBhvr>
                                      <p:by>
                                        <p:hsl h="0" s="12549" l="25098"/>
                                      </p:by>
                                    </p:animClr>
                                    <p:animClr clrSpc="hsl" dir="cw">
                                      <p:cBhvr>
                                        <p:cTn id="14" dur="500" fill="hold"/>
                                        <p:tgtEl>
                                          <p:spTgt spid="3">
                                            <p:txEl>
                                              <p:pRg st="0" end="0"/>
                                            </p:txEl>
                                          </p:spTgt>
                                        </p:tgtEl>
                                        <p:attrNameLst>
                                          <p:attrName>stroke.color</p:attrName>
                                        </p:attrNameLst>
                                      </p:cBhvr>
                                      <p:by>
                                        <p:hsl h="0" s="12549" l="25098"/>
                                      </p:by>
                                    </p:animClr>
                                    <p:set>
                                      <p:cBhvr>
                                        <p:cTn id="15" dur="500" fill="hold"/>
                                        <p:tgtEl>
                                          <p:spTgt spid="3">
                                            <p:txEl>
                                              <p:pRg st="0" end="0"/>
                                            </p:txEl>
                                          </p:spTgt>
                                        </p:tgtEl>
                                        <p:attrNameLst>
                                          <p:attrName>fill.type</p:attrName>
                                        </p:attrNameLst>
                                      </p:cBhvr>
                                      <p:to>
                                        <p:strVal val="solid"/>
                                      </p:to>
                                    </p:set>
                                  </p:childTnLst>
                                </p:cTn>
                              </p:par>
                            </p:childTnLst>
                          </p:cTn>
                        </p:par>
                        <p:par>
                          <p:cTn id="16" fill="hold">
                            <p:stCondLst>
                              <p:cond delay="1500"/>
                            </p:stCondLst>
                            <p:childTnLst>
                              <p:par>
                                <p:cTn id="17" presetID="30" presetClass="emph" presetSubtype="0" fill="hold" grpId="0" nodeType="afterEffect">
                                  <p:stCondLst>
                                    <p:cond delay="0"/>
                                  </p:stCondLst>
                                  <p:childTnLst>
                                    <p:animClr clrSpc="hsl" dir="cw">
                                      <p:cBhvr override="childStyle">
                                        <p:cTn id="18" dur="500" fill="hold"/>
                                        <p:tgtEl>
                                          <p:spTgt spid="3">
                                            <p:txEl>
                                              <p:pRg st="1" end="1"/>
                                            </p:txEl>
                                          </p:spTgt>
                                        </p:tgtEl>
                                        <p:attrNameLst>
                                          <p:attrName>style.color</p:attrName>
                                        </p:attrNameLst>
                                      </p:cBhvr>
                                      <p:by>
                                        <p:hsl h="0" s="12549" l="25098"/>
                                      </p:by>
                                    </p:animClr>
                                    <p:animClr clrSpc="hsl" dir="cw">
                                      <p:cBhvr>
                                        <p:cTn id="19" dur="500" fill="hold"/>
                                        <p:tgtEl>
                                          <p:spTgt spid="3">
                                            <p:txEl>
                                              <p:pRg st="1" end="1"/>
                                            </p:txEl>
                                          </p:spTgt>
                                        </p:tgtEl>
                                        <p:attrNameLst>
                                          <p:attrName>fillcolor</p:attrName>
                                        </p:attrNameLst>
                                      </p:cBhvr>
                                      <p:by>
                                        <p:hsl h="0" s="12549" l="25098"/>
                                      </p:by>
                                    </p:animClr>
                                    <p:animClr clrSpc="hsl" dir="cw">
                                      <p:cBhvr>
                                        <p:cTn id="20" dur="500" fill="hold"/>
                                        <p:tgtEl>
                                          <p:spTgt spid="3">
                                            <p:txEl>
                                              <p:pRg st="1" end="1"/>
                                            </p:txEl>
                                          </p:spTgt>
                                        </p:tgtEl>
                                        <p:attrNameLst>
                                          <p:attrName>stroke.color</p:attrName>
                                        </p:attrNameLst>
                                      </p:cBhvr>
                                      <p:by>
                                        <p:hsl h="0" s="12549" l="25098"/>
                                      </p:by>
                                    </p:animClr>
                                    <p:set>
                                      <p:cBhvr>
                                        <p:cTn id="21"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83772"/>
            <a:ext cx="9601196" cy="600892"/>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GB" dirty="0" smtClean="0"/>
              <a:t>Some major points on EV of </a:t>
            </a:r>
            <a:r>
              <a:rPr lang="en-GB" dirty="0"/>
              <a:t>I</a:t>
            </a:r>
            <a:r>
              <a:rPr lang="en-GB" dirty="0" smtClean="0"/>
              <a:t>ndian market</a:t>
            </a:r>
            <a:endParaRPr lang="en-IN" dirty="0"/>
          </a:p>
        </p:txBody>
      </p:sp>
      <p:sp>
        <p:nvSpPr>
          <p:cNvPr id="3" name="Content Placeholder 2"/>
          <p:cNvSpPr>
            <a:spLocks noGrp="1"/>
          </p:cNvSpPr>
          <p:nvPr>
            <p:ph idx="1"/>
          </p:nvPr>
        </p:nvSpPr>
        <p:spPr>
          <a:xfrm>
            <a:off x="1295403" y="2560321"/>
            <a:ext cx="6019798" cy="2795450"/>
          </a:xfrm>
        </p:spPr>
        <p:txBody>
          <a:bodyPr>
            <a:normAutofit/>
          </a:bodyPr>
          <a:lstStyle/>
          <a:p>
            <a:pPr>
              <a:buFont typeface="Wingdings" panose="05000000000000000000" pitchFamily="2" charset="2"/>
              <a:buChar char="q"/>
            </a:pPr>
            <a:r>
              <a:rPr lang="en-GB" dirty="0"/>
              <a:t>Rapid Growth in EV Adoption</a:t>
            </a:r>
            <a:r>
              <a:rPr lang="en-GB" dirty="0" smtClean="0"/>
              <a:t>:</a:t>
            </a:r>
          </a:p>
          <a:p>
            <a:pPr>
              <a:buFont typeface="Wingdings" panose="05000000000000000000" pitchFamily="2" charset="2"/>
              <a:buChar char="q"/>
            </a:pPr>
            <a:r>
              <a:rPr lang="en-GB" dirty="0" smtClean="0"/>
              <a:t>Changing </a:t>
            </a:r>
            <a:r>
              <a:rPr lang="en-GB" dirty="0"/>
              <a:t>Public </a:t>
            </a:r>
            <a:r>
              <a:rPr lang="en-GB" dirty="0" smtClean="0"/>
              <a:t>Perception</a:t>
            </a:r>
          </a:p>
          <a:p>
            <a:pPr>
              <a:buFont typeface="Wingdings" panose="05000000000000000000" pitchFamily="2" charset="2"/>
              <a:buChar char="q"/>
            </a:pPr>
            <a:r>
              <a:rPr lang="en-GB" dirty="0" smtClean="0"/>
              <a:t>Substantial </a:t>
            </a:r>
            <a:r>
              <a:rPr lang="en-GB" dirty="0"/>
              <a:t>Sales </a:t>
            </a:r>
            <a:r>
              <a:rPr lang="en-GB" dirty="0" smtClean="0"/>
              <a:t>Growth</a:t>
            </a:r>
          </a:p>
          <a:p>
            <a:pPr>
              <a:buFont typeface="Wingdings" panose="05000000000000000000" pitchFamily="2" charset="2"/>
              <a:buChar char="q"/>
            </a:pPr>
            <a:r>
              <a:rPr lang="en-GB" dirty="0" smtClean="0"/>
              <a:t>Availability</a:t>
            </a:r>
          </a:p>
          <a:p>
            <a:pPr>
              <a:buFont typeface="Wingdings" panose="05000000000000000000" pitchFamily="2" charset="2"/>
              <a:buChar char="q"/>
            </a:pPr>
            <a:r>
              <a:rPr lang="en-GB" dirty="0" smtClean="0"/>
              <a:t>Dominance </a:t>
            </a:r>
            <a:r>
              <a:rPr lang="en-GB" dirty="0"/>
              <a:t>of Electric </a:t>
            </a:r>
            <a:r>
              <a:rPr lang="en-GB" dirty="0" smtClean="0"/>
              <a:t>Two-Wheelers</a:t>
            </a:r>
            <a:endParaRPr lang="en-IN" dirty="0"/>
          </a:p>
        </p:txBody>
      </p:sp>
      <p:pic>
        <p:nvPicPr>
          <p:cNvPr id="8" name="Picture 7"/>
          <p:cNvPicPr>
            <a:picLocks noChangeAspect="1"/>
          </p:cNvPicPr>
          <p:nvPr/>
        </p:nvPicPr>
        <p:blipFill>
          <a:blip r:embed="rId2"/>
          <a:stretch>
            <a:fillRect/>
          </a:stretch>
        </p:blipFill>
        <p:spPr>
          <a:xfrm>
            <a:off x="6096000" y="2560321"/>
            <a:ext cx="5090329" cy="3102033"/>
          </a:xfrm>
          <a:prstGeom prst="rect">
            <a:avLst/>
          </a:prstGeom>
        </p:spPr>
      </p:pic>
    </p:spTree>
    <p:extLst>
      <p:ext uri="{BB962C8B-B14F-4D97-AF65-F5344CB8AC3E}">
        <p14:creationId xmlns:p14="http://schemas.microsoft.com/office/powerpoint/2010/main" val="8571911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2" action="ppaction://hlinksldjump"/>
          </p:cNvPr>
          <p:cNvSpPr/>
          <p:nvPr/>
        </p:nvSpPr>
        <p:spPr>
          <a:xfrm>
            <a:off x="1828800" y="1436914"/>
            <a:ext cx="2286000" cy="92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Why </a:t>
            </a:r>
            <a:endParaRPr lang="en-IN" sz="3200" dirty="0"/>
          </a:p>
        </p:txBody>
      </p:sp>
      <p:sp>
        <p:nvSpPr>
          <p:cNvPr id="5" name="Rectangle 4"/>
          <p:cNvSpPr/>
          <p:nvPr/>
        </p:nvSpPr>
        <p:spPr>
          <a:xfrm>
            <a:off x="1828800" y="3013166"/>
            <a:ext cx="2286000" cy="866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2"/>
                </a:solidFill>
                <a:hlinkClick r:id="rId3" action="ppaction://hlinksldjump"/>
              </a:rPr>
              <a:t>what</a:t>
            </a:r>
            <a:endParaRPr lang="en-IN" sz="3200" dirty="0">
              <a:solidFill>
                <a:schemeClr val="bg2"/>
              </a:solidFill>
            </a:endParaRPr>
          </a:p>
        </p:txBody>
      </p:sp>
      <p:sp>
        <p:nvSpPr>
          <p:cNvPr id="6" name="Rectangle 5">
            <a:hlinkClick r:id="rId4" action="ppaction://hlinksldjump"/>
          </p:cNvPr>
          <p:cNvSpPr/>
          <p:nvPr/>
        </p:nvSpPr>
        <p:spPr>
          <a:xfrm>
            <a:off x="1828800" y="4589416"/>
            <a:ext cx="2286000" cy="883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How</a:t>
            </a:r>
            <a:endParaRPr lang="en-IN" sz="3200" dirty="0"/>
          </a:p>
        </p:txBody>
      </p:sp>
      <p:sp>
        <p:nvSpPr>
          <p:cNvPr id="2" name="TextBox 1"/>
          <p:cNvSpPr txBox="1"/>
          <p:nvPr/>
        </p:nvSpPr>
        <p:spPr>
          <a:xfrm>
            <a:off x="3526972" y="815034"/>
            <a:ext cx="416705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The three approach of solving this project </a:t>
            </a:r>
            <a:endParaRPr lang="en-IN" dirty="0"/>
          </a:p>
        </p:txBody>
      </p:sp>
    </p:spTree>
    <p:extLst>
      <p:ext uri="{BB962C8B-B14F-4D97-AF65-F5344CB8AC3E}">
        <p14:creationId xmlns:p14="http://schemas.microsoft.com/office/powerpoint/2010/main" val="30694548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DESCRIPTION</a:t>
            </a:r>
            <a:endParaRPr lang="en-IN" dirty="0"/>
          </a:p>
        </p:txBody>
      </p:sp>
      <p:sp>
        <p:nvSpPr>
          <p:cNvPr id="3" name="Content Placeholder 2"/>
          <p:cNvSpPr>
            <a:spLocks noGrp="1"/>
          </p:cNvSpPr>
          <p:nvPr>
            <p:ph idx="1"/>
          </p:nvPr>
        </p:nvSpPr>
        <p:spPr/>
        <p:txBody>
          <a:bodyPr>
            <a:normAutofit fontScale="85000" lnSpcReduction="10000"/>
          </a:bodyPr>
          <a:lstStyle/>
          <a:p>
            <a:r>
              <a:rPr lang="en-GB" dirty="0" err="1"/>
              <a:t>AtliQ</a:t>
            </a:r>
            <a:r>
              <a:rPr lang="en-GB" dirty="0"/>
              <a:t> Motors, a leading EV manufacturer from the USA, plans to expand into India, where their market share is currently less than 2%. To inform their strategy, Bruce </a:t>
            </a:r>
            <a:r>
              <a:rPr lang="en-GB" dirty="0" err="1"/>
              <a:t>Haryali</a:t>
            </a:r>
            <a:r>
              <a:rPr lang="en-GB" dirty="0"/>
              <a:t>, head of </a:t>
            </a:r>
            <a:r>
              <a:rPr lang="en-GB" dirty="0" err="1"/>
              <a:t>AtliQ</a:t>
            </a:r>
            <a:r>
              <a:rPr lang="en-GB" dirty="0"/>
              <a:t> Motors India, commissioned a detailed market study.</a:t>
            </a:r>
          </a:p>
          <a:p>
            <a:r>
              <a:rPr lang="en-GB" dirty="0"/>
              <a:t>Data analyst Peter Pandey </a:t>
            </a:r>
            <a:r>
              <a:rPr lang="en-GB" dirty="0" err="1"/>
              <a:t>analyzed</a:t>
            </a:r>
            <a:r>
              <a:rPr lang="en-GB" dirty="0"/>
              <a:t> sales data by vehicle makers and state-wise sales data, focusing on trends, revenue growth, and the impact of government incentives. Key performance indicators (KPIs) such as total EV sales, revenue, sales growth rate, and penetration rate were measured.</a:t>
            </a:r>
          </a:p>
          <a:p>
            <a:r>
              <a:rPr lang="en-GB" dirty="0"/>
              <a:t>The analysis revealed significant sales growth influenced by state-specific incentives, identified peak and low sales seasons, and projected future sales growth. This study provides critical insights for </a:t>
            </a:r>
            <a:r>
              <a:rPr lang="en-GB" dirty="0" err="1"/>
              <a:t>AtliQ</a:t>
            </a:r>
            <a:r>
              <a:rPr lang="en-GB" dirty="0"/>
              <a:t> Motors' market entry and expansion strategy in India</a:t>
            </a:r>
          </a:p>
        </p:txBody>
      </p:sp>
    </p:spTree>
    <p:extLst>
      <p:ext uri="{BB962C8B-B14F-4D97-AF65-F5344CB8AC3E}">
        <p14:creationId xmlns:p14="http://schemas.microsoft.com/office/powerpoint/2010/main" val="6311148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SOURCES</a:t>
            </a:r>
            <a:endParaRPr lang="en-IN" dirty="0"/>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IN" dirty="0" smtClean="0"/>
              <a:t>Description </a:t>
            </a:r>
            <a:r>
              <a:rPr lang="en-IN" dirty="0"/>
              <a:t>of the datasets used (maker and state datasets)</a:t>
            </a:r>
          </a:p>
          <a:p>
            <a:pPr>
              <a:buFont typeface="Wingdings" panose="05000000000000000000" pitchFamily="2" charset="2"/>
              <a:buChar char="ü"/>
            </a:pPr>
            <a:r>
              <a:rPr lang="en-IN" dirty="0" smtClean="0"/>
              <a:t>electric_vehicle_sales_by_state.csv--- date</a:t>
            </a:r>
            <a:r>
              <a:rPr lang="en-IN" dirty="0"/>
              <a:t>: </a:t>
            </a:r>
            <a:r>
              <a:rPr lang="en-IN" dirty="0" smtClean="0"/>
              <a:t>(dd-mm-</a:t>
            </a:r>
            <a:r>
              <a:rPr lang="en-IN" dirty="0" err="1" smtClean="0"/>
              <a:t>yy</a:t>
            </a:r>
            <a:r>
              <a:rPr lang="en-IN" dirty="0" smtClean="0"/>
              <a:t>),state</a:t>
            </a:r>
            <a:r>
              <a:rPr lang="en-IN" dirty="0"/>
              <a:t>: </a:t>
            </a:r>
            <a:r>
              <a:rPr lang="en-IN" dirty="0" smtClean="0"/>
              <a:t>State, vehicle_category</a:t>
            </a:r>
            <a:r>
              <a:rPr lang="en-IN" dirty="0"/>
              <a:t>: 2W or </a:t>
            </a:r>
            <a:r>
              <a:rPr lang="en-IN" dirty="0" smtClean="0"/>
              <a:t>4W,electric_vehicles_sold</a:t>
            </a:r>
            <a:r>
              <a:rPr lang="en-IN" dirty="0"/>
              <a:t>: EVs </a:t>
            </a:r>
            <a:r>
              <a:rPr lang="en-IN" dirty="0" smtClean="0"/>
              <a:t>sold, total_vehicles_sold</a:t>
            </a:r>
            <a:r>
              <a:rPr lang="en-IN" dirty="0"/>
              <a:t>: Total vehicles </a:t>
            </a:r>
            <a:r>
              <a:rPr lang="en-IN" dirty="0" smtClean="0"/>
              <a:t>sold,</a:t>
            </a:r>
          </a:p>
          <a:p>
            <a:pPr>
              <a:buFont typeface="Wingdings" panose="05000000000000000000" pitchFamily="2" charset="2"/>
              <a:buChar char="ü"/>
            </a:pPr>
            <a:r>
              <a:rPr lang="en-IN" dirty="0" smtClean="0"/>
              <a:t>electric_vehicle_sales_by_makers.csvdate</a:t>
            </a:r>
            <a:r>
              <a:rPr lang="en-IN" dirty="0"/>
              <a:t>: </a:t>
            </a:r>
            <a:r>
              <a:rPr lang="en-IN" dirty="0" smtClean="0"/>
              <a:t>(dd-mmm-</a:t>
            </a:r>
            <a:r>
              <a:rPr lang="en-IN" dirty="0" err="1" smtClean="0"/>
              <a:t>yy</a:t>
            </a:r>
            <a:r>
              <a:rPr lang="en-IN" dirty="0" smtClean="0"/>
              <a:t>),vehicle_category</a:t>
            </a:r>
            <a:r>
              <a:rPr lang="en-IN" dirty="0"/>
              <a:t>: 2W or 4Wmaker: </a:t>
            </a:r>
            <a:r>
              <a:rPr lang="en-IN" dirty="0" smtClean="0"/>
              <a:t>Manufacture,relectric_vehicles_sold</a:t>
            </a:r>
            <a:r>
              <a:rPr lang="en-IN" dirty="0"/>
              <a:t>: EVs </a:t>
            </a:r>
            <a:r>
              <a:rPr lang="en-IN" dirty="0" smtClean="0"/>
              <a:t>sold</a:t>
            </a:r>
          </a:p>
          <a:p>
            <a:pPr>
              <a:buFont typeface="Wingdings" panose="05000000000000000000" pitchFamily="2" charset="2"/>
              <a:buChar char="ü"/>
            </a:pPr>
            <a:r>
              <a:rPr lang="en-IN" dirty="0" smtClean="0"/>
              <a:t>dim_date.csvdate</a:t>
            </a:r>
            <a:r>
              <a:rPr lang="en-IN" dirty="0"/>
              <a:t>: </a:t>
            </a:r>
            <a:r>
              <a:rPr lang="en-IN" dirty="0" smtClean="0"/>
              <a:t>(dd-mmm-</a:t>
            </a:r>
            <a:r>
              <a:rPr lang="en-IN" dirty="0" err="1" smtClean="0"/>
              <a:t>yy</a:t>
            </a:r>
            <a:r>
              <a:rPr lang="en-IN" dirty="0" smtClean="0"/>
              <a:t>),fiscal_year</a:t>
            </a:r>
            <a:r>
              <a:rPr lang="en-IN" dirty="0"/>
              <a:t>: Fiscal </a:t>
            </a:r>
            <a:r>
              <a:rPr lang="en-IN" dirty="0" smtClean="0"/>
              <a:t>year,quarter</a:t>
            </a:r>
            <a:r>
              <a:rPr lang="en-IN" dirty="0"/>
              <a:t>: Quarter (Q1, Q2, Q3, Q4)</a:t>
            </a:r>
          </a:p>
          <a:p>
            <a:endParaRPr lang="en-IN" dirty="0"/>
          </a:p>
        </p:txBody>
      </p:sp>
    </p:spTree>
    <p:extLst>
      <p:ext uri="{BB962C8B-B14F-4D97-AF65-F5344CB8AC3E}">
        <p14:creationId xmlns:p14="http://schemas.microsoft.com/office/powerpoint/2010/main" val="17115666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Data </a:t>
            </a:r>
            <a:r>
              <a:rPr lang="en-GB" b="1" dirty="0"/>
              <a:t>Sources and Methodology</a:t>
            </a:r>
            <a:r>
              <a:rPr lang="en-GB" dirty="0"/>
              <a:t/>
            </a:r>
            <a:br>
              <a:rPr lang="en-GB" dirty="0"/>
            </a:b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smtClean="0"/>
              <a:t>Data </a:t>
            </a:r>
            <a:r>
              <a:rPr lang="en-GB" dirty="0"/>
              <a:t>was collected from various sources, including sales data by vehicle makers and state-wise sales data.</a:t>
            </a:r>
          </a:p>
          <a:p>
            <a:pPr>
              <a:buFont typeface="Arial" panose="020B0604020202020204" pitchFamily="34" charset="0"/>
              <a:buChar char="•"/>
            </a:pPr>
            <a:r>
              <a:rPr lang="en-GB" dirty="0"/>
              <a:t>We focused on key performance indicators (KPIs) such as total EV sales, revenue, sales growth rate, and penetration rate.</a:t>
            </a:r>
          </a:p>
          <a:p>
            <a:pPr>
              <a:buFont typeface="Arial" panose="020B0604020202020204" pitchFamily="34" charset="0"/>
              <a:buChar char="•"/>
            </a:pPr>
            <a:r>
              <a:rPr lang="en-GB" dirty="0"/>
              <a:t>Analysis was conducted to understand the impact of state-specific incentives and identify seasonal sales trends.</a:t>
            </a:r>
          </a:p>
          <a:p>
            <a:endParaRPr lang="en-IN" dirty="0"/>
          </a:p>
        </p:txBody>
      </p:sp>
    </p:spTree>
    <p:extLst>
      <p:ext uri="{BB962C8B-B14F-4D97-AF65-F5344CB8AC3E}">
        <p14:creationId xmlns:p14="http://schemas.microsoft.com/office/powerpoint/2010/main" val="42929970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341</TotalTime>
  <Words>1253</Words>
  <Application>Microsoft Office PowerPoint</Application>
  <PresentationFormat>Widescreen</PresentationFormat>
  <Paragraphs>56</Paragraphs>
  <Slides>27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Garamond</vt:lpstr>
      <vt:lpstr>Wingdings</vt:lpstr>
      <vt:lpstr>Organic</vt:lpstr>
      <vt:lpstr>PowerPoint Presentation</vt:lpstr>
      <vt:lpstr>PowerPoint Presentation</vt:lpstr>
      <vt:lpstr>PowerPoint Presentation</vt:lpstr>
      <vt:lpstr>ELECTRIC VEHICLE ADOPTION IN INDIA</vt:lpstr>
      <vt:lpstr>Some major points on EV of Indian market</vt:lpstr>
      <vt:lpstr>PowerPoint Presentation</vt:lpstr>
      <vt:lpstr>PROJECT DESCRIPTION</vt:lpstr>
      <vt:lpstr>DATA SOURCES</vt:lpstr>
      <vt:lpstr>Data Sources and Methodology </vt:lpstr>
      <vt:lpstr>1.  List the top 3 and bottom 3 makers for the fiscal years 2023 and 2024 in terms of the number of 2-wheelers sold</vt:lpstr>
      <vt:lpstr>2.Identify the top 5 states with the highest penetration rate in 2-wheeler and 4-wheeler EV sales in FY 2024</vt:lpstr>
      <vt:lpstr> 3.List the states with negative penetration (decline) in EV sales from 2022 to 2024?</vt:lpstr>
      <vt:lpstr>PowerPoint Presentation</vt:lpstr>
      <vt:lpstr>4.What are the quarterly trends based on sales volume for the top 5 EV makers (4-wheelers) from 2022 to 2024?</vt:lpstr>
      <vt:lpstr>5.How do the EV sales and penetration rates in Delhi compare to Karnataka for 2024?</vt:lpstr>
      <vt:lpstr>6.  List down the compounded annual growth rate (CAGR) in 4-wheeler units for the top 5 makers from 2022 to 2024.</vt:lpstr>
      <vt:lpstr>7. List down the top 10 states that had the highest compounded annual growth rate (CAGR) from 2022 to 2024 in total vehicles sold.</vt:lpstr>
      <vt:lpstr>8.What are the peak and low season months for EV sales based on the data from 2022 to 2024?</vt:lpstr>
      <vt:lpstr>9.What is the projected number of EV sales (including 2-wheelers and 4- wheelers) for the top 10 states by penetration rate in 2030, based on the compounded annual growth rate (CAGR) from previous years</vt:lpstr>
      <vt:lpstr>10. Estimate the revenue growth rate of 4-wheeler and 2-wheelers EVs in India for 2022 vs 2024 and 2023 vs 2024, assuming an average unit price. H</vt:lpstr>
      <vt:lpstr>Secondary Research question </vt:lpstr>
      <vt:lpstr>PowerPoint Presentation</vt:lpstr>
      <vt:lpstr>PowerPoint Presentation</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VEENA</dc:creator>
  <cp:lastModifiedBy>VEENA</cp:lastModifiedBy>
  <cp:revision>14</cp:revision>
  <dcterms:created xsi:type="dcterms:W3CDTF">2024-08-07T14:19:28Z</dcterms:created>
  <dcterms:modified xsi:type="dcterms:W3CDTF">2024-09-02T18:03:50Z</dcterms:modified>
</cp:coreProperties>
</file>